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9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1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8187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069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7558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554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4481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3751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698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360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512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0408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024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1342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8554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918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176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F2E2A2-4144-47D2-AC8D-192E3521C68B}" type="datetimeFigureOut">
              <a:rPr lang="ro-RO" smtClean="0"/>
              <a:t>24.02.2021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FCF5948-07D2-4E72-92F7-1D3E53A370D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65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tăText 9">
            <a:extLst>
              <a:ext uri="{FF2B5EF4-FFF2-40B4-BE49-F238E27FC236}">
                <a16:creationId xmlns:a16="http://schemas.microsoft.com/office/drawing/2014/main" id="{273315A9-86D1-499F-9553-408B38368650}"/>
              </a:ext>
            </a:extLst>
          </p:cNvPr>
          <p:cNvSpPr txBox="1"/>
          <p:nvPr/>
        </p:nvSpPr>
        <p:spPr>
          <a:xfrm>
            <a:off x="2817845" y="4091121"/>
            <a:ext cx="6708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1" dirty="0"/>
              <a:t>Concept și metodă în dansul adaptat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A485C43-5B83-4A30-B991-84A9F3009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2103905"/>
            <a:ext cx="5421086" cy="1325947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83BE533E-B738-4EFB-8820-3EDFE8078AC5}"/>
              </a:ext>
            </a:extLst>
          </p:cNvPr>
          <p:cNvSpPr txBox="1">
            <a:spLocks/>
          </p:cNvSpPr>
          <p:nvPr/>
        </p:nvSpPr>
        <p:spPr>
          <a:xfrm>
            <a:off x="5304250" y="5577924"/>
            <a:ext cx="6584776" cy="1196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Experți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:</a:t>
            </a:r>
            <a:endParaRPr kumimoji="0" lang="ro-RO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ASIST.UNIV. DR. MIHAELA ZAHIU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PROF. UNIV.DR. GABRIEL POPESCU</a:t>
            </a:r>
          </a:p>
        </p:txBody>
      </p:sp>
    </p:spTree>
    <p:extLst>
      <p:ext uri="{BB962C8B-B14F-4D97-AF65-F5344CB8AC3E}">
        <p14:creationId xmlns:p14="http://schemas.microsoft.com/office/powerpoint/2010/main" val="131011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2FA04F-26BF-4859-9323-82FFC65F63B5}"/>
              </a:ext>
            </a:extLst>
          </p:cNvPr>
          <p:cNvSpPr/>
          <p:nvPr/>
        </p:nvSpPr>
        <p:spPr>
          <a:xfrm>
            <a:off x="2930027" y="246687"/>
            <a:ext cx="5544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4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DEFINIȚIA DANSULUI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9E435F6-9617-4D68-AA70-3F6B048AC443}"/>
              </a:ext>
            </a:extLst>
          </p:cNvPr>
          <p:cNvSpPr/>
          <p:nvPr/>
        </p:nvSpPr>
        <p:spPr>
          <a:xfrm>
            <a:off x="298580" y="1126153"/>
            <a:ext cx="1162594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800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	</a:t>
            </a:r>
            <a:r>
              <a:rPr lang="ro-RO" sz="2400" b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Dansul este magie,</a:t>
            </a: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ro-RO" sz="2400" b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magia sufletului și a minții umane. Este cel ce </a:t>
            </a:r>
            <a:r>
              <a:rPr lang="ro-RO" sz="2400" b="1" i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înnobilează și colorează viața noastră </a:t>
            </a:r>
            <a:r>
              <a:rPr lang="ro-RO" sz="2400" b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efemeră.</a:t>
            </a:r>
          </a:p>
          <a:p>
            <a:pPr algn="just"/>
            <a:endParaRPr lang="ro-RO" sz="2400" b="1" dirty="0">
              <a:solidFill>
                <a:prstClr val="black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ro-RO" sz="2400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	Prin dans ne elib</a:t>
            </a:r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</a:t>
            </a:r>
            <a:r>
              <a:rPr lang="ro-RO" sz="2400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răm de tot ce este negativ și neplăcut, prin </a:t>
            </a:r>
            <a:r>
              <a:rPr lang="ro-RO" sz="2400" i="1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dans emanăm lumină și dragoste</a:t>
            </a:r>
            <a:r>
              <a:rPr lang="ro-RO" sz="2400" dirty="0">
                <a:solidFill>
                  <a:prstClr val="black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, cele mai profunde sentimente și emoții le degajăm dansând.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A0DC92C-7A83-474B-9811-87DBEB825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"/>
          <a:stretch/>
        </p:blipFill>
        <p:spPr>
          <a:xfrm>
            <a:off x="3136877" y="3526971"/>
            <a:ext cx="6552728" cy="3226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CDAF7A94-7AC9-4BC8-91BA-9127127558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A8EFFCF7-4FF6-4A69-BC38-EA5296938300}"/>
              </a:ext>
            </a:extLst>
          </p:cNvPr>
          <p:cNvSpPr txBox="1"/>
          <p:nvPr/>
        </p:nvSpPr>
        <p:spPr>
          <a:xfrm>
            <a:off x="780371" y="660509"/>
            <a:ext cx="10912865" cy="1272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o-RO" b="1" i="1" dirty="0">
                <a:ea typeface="Calibri" panose="020F0502020204030204" pitchFamily="34" charset="0"/>
                <a:cs typeface="Calibri" panose="020F0502020204030204" pitchFamily="34" charset="0"/>
              </a:rPr>
              <a:t>Dansul</a:t>
            </a:r>
            <a:r>
              <a:rPr lang="ro-RO" i="1" dirty="0">
                <a:ea typeface="Calibri" panose="020F0502020204030204" pitchFamily="34" charset="0"/>
                <a:cs typeface="Calibri" panose="020F0502020204030204" pitchFamily="34" charset="0"/>
              </a:rPr>
              <a:t> este un mijloc codificat de exprimare artistică a unui mesaj sau a unei idei, prin intermediul limbajului corporal, într-o succesiune de mișcări și acțiuni executate în armonie cu  muzica.</a:t>
            </a:r>
            <a:endParaRPr lang="ro-RO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endParaRPr lang="ro-RO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ine 3" descr="Danza">
            <a:extLst>
              <a:ext uri="{FF2B5EF4-FFF2-40B4-BE49-F238E27FC236}">
                <a16:creationId xmlns:a16="http://schemas.microsoft.com/office/drawing/2014/main" id="{DF4450C7-65C7-4867-B0A4-E3B13CDA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91" y="1436914"/>
            <a:ext cx="7847044" cy="4178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BC0B037F-EDE4-47C7-96E5-D109CFBED309}"/>
              </a:ext>
            </a:extLst>
          </p:cNvPr>
          <p:cNvSpPr txBox="1"/>
          <p:nvPr/>
        </p:nvSpPr>
        <p:spPr>
          <a:xfrm>
            <a:off x="3462215" y="5720437"/>
            <a:ext cx="8231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800" b="1" i="1" u="none" strike="noStrike" cap="none" normalizeH="0" baseline="0" dirty="0" bmk="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 Dansul este limbajul sufletului. »</a:t>
            </a:r>
            <a:endParaRPr kumimoji="0" lang="ro-RO" altLang="ro-RO" sz="700" b="1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800" b="1" i="1" u="none" strike="noStrike" cap="none" normalizeH="0" baseline="0" dirty="0" bmk="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 Dansul este o adevărata filozofie deoarece simbolizează viața” »</a:t>
            </a:r>
            <a:endParaRPr kumimoji="0" lang="ro-RO" altLang="ro-RO" sz="700" b="1" i="0" u="none" strike="noStrike" cap="none" normalizeH="0" baseline="0" dirty="0" bmk="">
              <a:ln>
                <a:noFill/>
              </a:ln>
              <a:effectLst/>
            </a:endParaRPr>
          </a:p>
          <a:p>
            <a:pPr marL="0" marR="0" lvl="0" indent="4572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ro-RO" sz="2000" b="0" i="1" u="none" strike="noStrike" cap="none" normalizeH="0" baseline="0" dirty="0" bmk="">
                <a:ln>
                  <a:noFill/>
                </a:ln>
                <a:solidFill>
                  <a:srgbClr val="FF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kumimoji="0" lang="fr-FR" altLang="ro-RO" sz="20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Martha Graham</a:t>
            </a:r>
            <a:endParaRPr kumimoji="0" lang="ro-RO" altLang="ro-RO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7C29F353-8300-4448-A84B-4AC58840C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0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C325-97C3-4782-A1CB-58F963537306}"/>
              </a:ext>
            </a:extLst>
          </p:cNvPr>
          <p:cNvSpPr txBox="1">
            <a:spLocks/>
          </p:cNvSpPr>
          <p:nvPr/>
        </p:nvSpPr>
        <p:spPr>
          <a:xfrm>
            <a:off x="353276" y="783772"/>
            <a:ext cx="11571245" cy="566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Dansul este un mod de manifestare, comunicare, angrenat lăuntric în devenirea noastră, în activităţile şi evenimentele noastre.</a:t>
            </a:r>
            <a:endParaRPr kumimoji="0" lang="ro-RO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Istoric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,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 el este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, a fost și va fi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 tot timpul mijloc de manifestare, comunicare, a bucuriei, 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a 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fericirii, a tuturor stărilor, temerilor, năzuinţelor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Este soluţie eficientă de relaţionare şi integrare cu natura şi societatea. </a:t>
            </a:r>
            <a:endParaRPr kumimoji="0" lang="ro-RO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Dansul este legat milenar  de tradiţii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,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 obiceiuri, religie şi dans.</a:t>
            </a:r>
            <a:endParaRPr kumimoji="0" lang="ro-RO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Tot timpul dansul a fost chemat de om în ajutor, devenind partener, speranţă, „medicament”, soluţie de încurajare, îmbărbătare, relaţionare.</a:t>
            </a:r>
            <a:endParaRPr kumimoji="0" lang="ro-RO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Pe tot parcursul vieţii 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EL 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este prezent în toate activităţile 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importante ale </a:t>
            </a:r>
            <a:r>
              <a:rPr kumimoji="0" lang="vi-VN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</a:rPr>
              <a:t>noastre</a:t>
            </a:r>
            <a:r>
              <a:rPr kumimoji="0" lang="ro-RO" sz="2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.</a:t>
            </a:r>
            <a:endParaRPr kumimoji="0" lang="vi-VN" sz="2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1BED1ED-8B61-476E-9C73-5BDC95BCDF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1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848B-361B-46E7-8998-C6E282F93122}"/>
              </a:ext>
            </a:extLst>
          </p:cNvPr>
          <p:cNvSpPr txBox="1">
            <a:spLocks/>
          </p:cNvSpPr>
          <p:nvPr/>
        </p:nvSpPr>
        <p:spPr>
          <a:xfrm>
            <a:off x="739450" y="5365913"/>
            <a:ext cx="7992888" cy="1734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Dansul este un fenomen social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şi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cultural de mare amploare la nivel mondial în plină dezvoltare….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Dansul intră în tezaurul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socio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- cultural,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naţional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, zonal, continental, mondial.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1B668A6-EE0D-45DC-B565-B67B68FA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  <p:pic>
        <p:nvPicPr>
          <p:cNvPr id="6" name="Picture 373">
            <a:extLst>
              <a:ext uri="{FF2B5EF4-FFF2-40B4-BE49-F238E27FC236}">
                <a16:creationId xmlns:a16="http://schemas.microsoft.com/office/drawing/2014/main" id="{AD037D0C-1BF6-45F7-B1F3-7DEF9EA685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69" y="2949819"/>
            <a:ext cx="4954555" cy="2248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7591D5B1-D609-41BC-AD22-D0942344CBEA}"/>
              </a:ext>
            </a:extLst>
          </p:cNvPr>
          <p:cNvSpPr txBox="1"/>
          <p:nvPr/>
        </p:nvSpPr>
        <p:spPr>
          <a:xfrm>
            <a:off x="739450" y="251925"/>
            <a:ext cx="11241056" cy="270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În evoluţia lui istorică a jucat multe roluri 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strategice</a:t>
            </a:r>
            <a:r>
              <a:rPr kumimoji="0" lang="vi-VN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vi-VN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Dansul are un volum mare de alternative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şi</a:t>
            </a:r>
            <a:r>
              <a:rPr kumimoji="0" lang="vi-VN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mijloace; trebuie să ne gândim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doar </a:t>
            </a:r>
            <a:r>
              <a:rPr kumimoji="0" lang="vi-VN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la universul mondial şi istoric al dansului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.</a:t>
            </a:r>
            <a:endParaRPr kumimoji="0" lang="vi-VN" sz="22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Tot timpul dansul este la „modă”.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El este legat de evenimentele sociale din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viaţa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omului.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În mod special este legat de dragoste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şi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comunicare între „el” </a:t>
            </a:r>
            <a:r>
              <a:rPr kumimoji="0" lang="ro-RO" sz="22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şi</a:t>
            </a:r>
            <a:r>
              <a:rPr kumimoji="0" lang="ro-RO" sz="22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„ea”.</a:t>
            </a:r>
          </a:p>
        </p:txBody>
      </p:sp>
    </p:spTree>
    <p:extLst>
      <p:ext uri="{BB962C8B-B14F-4D97-AF65-F5344CB8AC3E}">
        <p14:creationId xmlns:p14="http://schemas.microsoft.com/office/powerpoint/2010/main" val="319854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C371D1-3F6E-4BAB-B1B9-1822BFD6EDEB}"/>
              </a:ext>
            </a:extLst>
          </p:cNvPr>
          <p:cNvSpPr/>
          <p:nvPr/>
        </p:nvSpPr>
        <p:spPr>
          <a:xfrm>
            <a:off x="4263799" y="427498"/>
            <a:ext cx="3009530" cy="941033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DANSUL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E9502DD6-AEEC-4259-A7A7-B08D6A562DBD}"/>
              </a:ext>
            </a:extLst>
          </p:cNvPr>
          <p:cNvSpPr/>
          <p:nvPr/>
        </p:nvSpPr>
        <p:spPr>
          <a:xfrm>
            <a:off x="4469285" y="1957615"/>
            <a:ext cx="2628484" cy="1024015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2000" kern="0" dirty="0">
                <a:solidFill>
                  <a:srgbClr val="000000"/>
                </a:solidFill>
                <a:ea typeface="Times New Roman" panose="02020603050405020304" pitchFamily="18" charset="0"/>
              </a:rPr>
              <a:t>i</a:t>
            </a:r>
            <a:r>
              <a:rPr kumimoji="0" lang="ro-RO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nstrument</a:t>
            </a:r>
            <a:r>
              <a:rPr kumimoji="0" lang="ro-RO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 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formare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2000" b="1" kern="0" dirty="0">
                <a:solidFill>
                  <a:srgbClr val="000000"/>
                </a:solidFill>
                <a:ea typeface="Times New Roman" panose="02020603050405020304" pitchFamily="18" charset="0"/>
              </a:rPr>
              <a:t>educare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Down Arrow 14">
            <a:extLst>
              <a:ext uri="{FF2B5EF4-FFF2-40B4-BE49-F238E27FC236}">
                <a16:creationId xmlns:a16="http://schemas.microsoft.com/office/drawing/2014/main" id="{468BEB5D-E0EC-4715-B2E7-3CAA3C9701FE}"/>
              </a:ext>
            </a:extLst>
          </p:cNvPr>
          <p:cNvSpPr/>
          <p:nvPr/>
        </p:nvSpPr>
        <p:spPr>
          <a:xfrm>
            <a:off x="5621458" y="1403848"/>
            <a:ext cx="324135" cy="553767"/>
          </a:xfrm>
          <a:prstGeom prst="down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FA9F21-4009-43AE-ADF5-BFD345922E64}"/>
              </a:ext>
            </a:extLst>
          </p:cNvPr>
          <p:cNvSpPr/>
          <p:nvPr/>
        </p:nvSpPr>
        <p:spPr>
          <a:xfrm>
            <a:off x="7017249" y="3122644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MU</a:t>
            </a:r>
            <a:r>
              <a:rPr lang="ro-RO" sz="1400" b="1" kern="0" dirty="0">
                <a:solidFill>
                  <a:srgbClr val="000000"/>
                </a:solidFill>
                <a:ea typeface="Times New Roman" panose="02020603050405020304" pitchFamily="18" charset="0"/>
              </a:rPr>
              <a:t>ZICALĂ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F67596-57EB-4B43-B06C-EDBCEB97BA4C}"/>
              </a:ext>
            </a:extLst>
          </p:cNvPr>
          <p:cNvSpPr/>
          <p:nvPr/>
        </p:nvSpPr>
        <p:spPr>
          <a:xfrm>
            <a:off x="7199790" y="4245654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MOTRICĂ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1013-4A20-46D6-94B6-02CF8D94BBB2}"/>
              </a:ext>
            </a:extLst>
          </p:cNvPr>
          <p:cNvSpPr/>
          <p:nvPr/>
        </p:nvSpPr>
        <p:spPr>
          <a:xfrm>
            <a:off x="6021482" y="5323742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MORALĂ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CCF2EC-FBF3-41D9-A3E4-8352F64C243C}"/>
              </a:ext>
            </a:extLst>
          </p:cNvPr>
          <p:cNvSpPr/>
          <p:nvPr/>
        </p:nvSpPr>
        <p:spPr>
          <a:xfrm>
            <a:off x="3881985" y="5323742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ARTISTICĂ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82F4F8-08C0-4F55-B2ED-4AB8F882FC91}"/>
              </a:ext>
            </a:extLst>
          </p:cNvPr>
          <p:cNvSpPr/>
          <p:nvPr/>
        </p:nvSpPr>
        <p:spPr>
          <a:xfrm>
            <a:off x="2664570" y="4255302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ESTETICĂ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08F864-00D7-4150-99F8-0900A16059B2}"/>
              </a:ext>
            </a:extLst>
          </p:cNvPr>
          <p:cNvSpPr/>
          <p:nvPr/>
        </p:nvSpPr>
        <p:spPr>
          <a:xfrm>
            <a:off x="2956538" y="3096282"/>
            <a:ext cx="1525690" cy="860606"/>
          </a:xfrm>
          <a:prstGeom prst="ellips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CIVICĂ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1" name="Straight Arrow Connector 22">
            <a:extLst>
              <a:ext uri="{FF2B5EF4-FFF2-40B4-BE49-F238E27FC236}">
                <a16:creationId xmlns:a16="http://schemas.microsoft.com/office/drawing/2014/main" id="{840EB057-E4BE-4DEF-908A-5C515E2CF101}"/>
              </a:ext>
            </a:extLst>
          </p:cNvPr>
          <p:cNvCxnSpPr>
            <a:cxnSpLocks/>
            <a:stCxn id="3" idx="2"/>
            <a:endCxn id="5" idx="2"/>
          </p:cNvCxnSpPr>
          <p:nvPr/>
        </p:nvCxnSpPr>
        <p:spPr>
          <a:xfrm>
            <a:off x="5783527" y="2981630"/>
            <a:ext cx="1233722" cy="571317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23">
            <a:extLst>
              <a:ext uri="{FF2B5EF4-FFF2-40B4-BE49-F238E27FC236}">
                <a16:creationId xmlns:a16="http://schemas.microsoft.com/office/drawing/2014/main" id="{D622C886-4528-4055-B374-711BD68C612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783527" y="2972992"/>
            <a:ext cx="1000800" cy="2350750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25">
            <a:extLst>
              <a:ext uri="{FF2B5EF4-FFF2-40B4-BE49-F238E27FC236}">
                <a16:creationId xmlns:a16="http://schemas.microsoft.com/office/drawing/2014/main" id="{D2B404E8-8573-4677-A20E-FD22671B4CEA}"/>
              </a:ext>
            </a:extLst>
          </p:cNvPr>
          <p:cNvCxnSpPr>
            <a:cxnSpLocks/>
          </p:cNvCxnSpPr>
          <p:nvPr/>
        </p:nvCxnSpPr>
        <p:spPr>
          <a:xfrm>
            <a:off x="5783527" y="2959235"/>
            <a:ext cx="1478407" cy="1568377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26">
            <a:extLst>
              <a:ext uri="{FF2B5EF4-FFF2-40B4-BE49-F238E27FC236}">
                <a16:creationId xmlns:a16="http://schemas.microsoft.com/office/drawing/2014/main" id="{2AEDCF7B-2B4F-4E3F-B7A5-00F648BC6BA3}"/>
              </a:ext>
            </a:extLst>
          </p:cNvPr>
          <p:cNvCxnSpPr>
            <a:cxnSpLocks/>
            <a:stCxn id="3" idx="2"/>
            <a:endCxn id="10" idx="6"/>
          </p:cNvCxnSpPr>
          <p:nvPr/>
        </p:nvCxnSpPr>
        <p:spPr>
          <a:xfrm flipH="1">
            <a:off x="4482228" y="2981630"/>
            <a:ext cx="1301299" cy="544955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27">
            <a:extLst>
              <a:ext uri="{FF2B5EF4-FFF2-40B4-BE49-F238E27FC236}">
                <a16:creationId xmlns:a16="http://schemas.microsoft.com/office/drawing/2014/main" id="{0106E755-A037-4014-8235-5E7589B079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644830" y="2981630"/>
            <a:ext cx="1123734" cy="2342112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3BE12574-755A-4D0F-BAF1-636F0E89CA5A}"/>
              </a:ext>
            </a:extLst>
          </p:cNvPr>
          <p:cNvCxnSpPr>
            <a:cxnSpLocks/>
            <a:stCxn id="3" idx="2"/>
            <a:endCxn id="9" idx="6"/>
          </p:cNvCxnSpPr>
          <p:nvPr/>
        </p:nvCxnSpPr>
        <p:spPr>
          <a:xfrm flipH="1">
            <a:off x="4190260" y="2981630"/>
            <a:ext cx="1593267" cy="1703975"/>
          </a:xfrm>
          <a:prstGeom prst="straightConnector1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2" name="Imagine 21">
            <a:extLst>
              <a:ext uri="{FF2B5EF4-FFF2-40B4-BE49-F238E27FC236}">
                <a16:creationId xmlns:a16="http://schemas.microsoft.com/office/drawing/2014/main" id="{E35F4FC6-B3D6-4B8E-8A08-971146090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B9F3B07-000E-4F6E-B9C1-315DF4328A55}"/>
              </a:ext>
            </a:extLst>
          </p:cNvPr>
          <p:cNvSpPr/>
          <p:nvPr/>
        </p:nvSpPr>
        <p:spPr>
          <a:xfrm>
            <a:off x="2253089" y="862938"/>
            <a:ext cx="6984776" cy="100811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Scopul practicării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DANSULUI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CD2AF4-DADF-4306-828C-563618D6C807}"/>
              </a:ext>
            </a:extLst>
          </p:cNvPr>
          <p:cNvSpPr/>
          <p:nvPr/>
        </p:nvSpPr>
        <p:spPr>
          <a:xfrm>
            <a:off x="1851873" y="2780077"/>
            <a:ext cx="7787208" cy="5149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Socializare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FCC0F7-5C64-4B6D-9F7D-925C0F597A40}"/>
              </a:ext>
            </a:extLst>
          </p:cNvPr>
          <p:cNvSpPr/>
          <p:nvPr/>
        </p:nvSpPr>
        <p:spPr>
          <a:xfrm>
            <a:off x="1858438" y="2145996"/>
            <a:ext cx="7787208" cy="5438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Menținerea și îmbunățățirea stării de sănătate fizică și psihică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368168-63C2-4F22-BA17-1A71C6D5A97D}"/>
              </a:ext>
            </a:extLst>
          </p:cNvPr>
          <p:cNvSpPr/>
          <p:nvPr/>
        </p:nvSpPr>
        <p:spPr>
          <a:xfrm>
            <a:off x="1865003" y="3383204"/>
            <a:ext cx="7787208" cy="51865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Educație motrică, psihică, estetică și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socio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-culturală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DE7F3D-03A1-49B1-8D73-775EDA971949}"/>
              </a:ext>
            </a:extLst>
          </p:cNvPr>
          <p:cNvSpPr/>
          <p:nvPr/>
        </p:nvSpPr>
        <p:spPr>
          <a:xfrm>
            <a:off x="1865003" y="4017419"/>
            <a:ext cx="7787208" cy="5177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Dezvoltarea fizică, a capacității de efort și de performanță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F3BCDD-DD6E-48A2-A968-1DF9884FA9B0}"/>
              </a:ext>
            </a:extLst>
          </p:cNvPr>
          <p:cNvSpPr/>
          <p:nvPr/>
        </p:nvSpPr>
        <p:spPr>
          <a:xfrm>
            <a:off x="1851873" y="5288506"/>
            <a:ext cx="7800338" cy="50973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Îndeplinirea aspirațiilor profesionale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214E5B-E9A2-4FE0-8DD7-F88E4CF6030B}"/>
              </a:ext>
            </a:extLst>
          </p:cNvPr>
          <p:cNvSpPr/>
          <p:nvPr/>
        </p:nvSpPr>
        <p:spPr>
          <a:xfrm>
            <a:off x="1864878" y="4650717"/>
            <a:ext cx="7800338" cy="51865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Întrecerea și comunicarea cu alte persoane și cu sine însuși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26" name="Imagine 25">
            <a:extLst>
              <a:ext uri="{FF2B5EF4-FFF2-40B4-BE49-F238E27FC236}">
                <a16:creationId xmlns:a16="http://schemas.microsoft.com/office/drawing/2014/main" id="{078154EE-FDDA-47B2-86D8-863A9223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8A5BD1-E3B2-43FA-80B2-900D55FEB06E}"/>
              </a:ext>
            </a:extLst>
          </p:cNvPr>
          <p:cNvSpPr txBox="1">
            <a:spLocks/>
          </p:cNvSpPr>
          <p:nvPr/>
        </p:nvSpPr>
        <p:spPr>
          <a:xfrm>
            <a:off x="335825" y="1762592"/>
            <a:ext cx="8910812" cy="333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Sportivă de </a:t>
            </a: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performanţă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– dans sportiv;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Profesor – antrenor de dans sportiv;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Experienţă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coregrafică în diverse stiluri de dans;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Expert în </a:t>
            </a: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activităţi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artistice de scenă  </a:t>
            </a: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şi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organizare de  evenimente </a:t>
            </a: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şi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ro-RO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competiţii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de profil.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Experiență în </a:t>
            </a:r>
            <a:r>
              <a:rPr kumimoji="0" lang="ro-RO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dans adaptat.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4BFF11-7FCB-4527-ACB9-446ACD49842D}"/>
              </a:ext>
            </a:extLst>
          </p:cNvPr>
          <p:cNvSpPr txBox="1">
            <a:spLocks/>
          </p:cNvSpPr>
          <p:nvPr/>
        </p:nvSpPr>
        <p:spPr>
          <a:xfrm>
            <a:off x="2118975" y="568036"/>
            <a:ext cx="7704667" cy="83305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3600" b="1" dirty="0"/>
              <a:t>ASIST. UNIV. DR. MIHAELA ZAHIU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41E35B04-043B-4C2A-9F43-702542DEF6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  <p:pic>
        <p:nvPicPr>
          <p:cNvPr id="8" name="Picture 60451">
            <a:extLst>
              <a:ext uri="{FF2B5EF4-FFF2-40B4-BE49-F238E27FC236}">
                <a16:creationId xmlns:a16="http://schemas.microsoft.com/office/drawing/2014/main" id="{7BA5F1CC-A28F-4BFB-9E00-269DEDD2CB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929812"/>
            <a:ext cx="2590799" cy="392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93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4848BE-E3F7-4F51-96FD-3DCC54B16FF2}"/>
              </a:ext>
            </a:extLst>
          </p:cNvPr>
          <p:cNvSpPr/>
          <p:nvPr/>
        </p:nvSpPr>
        <p:spPr>
          <a:xfrm>
            <a:off x="3429992" y="277651"/>
            <a:ext cx="4897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3200" b="1" dirty="0"/>
              <a:t>Proiecte specifice realizate</a:t>
            </a:r>
            <a:endParaRPr lang="en-US" sz="3200" b="1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067CEAD-9993-49EA-BAB9-F92CD111E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" y="1050713"/>
            <a:ext cx="4968552" cy="2160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D006BF98-8FC4-4829-A658-5F6C0ED79093}"/>
              </a:ext>
            </a:extLst>
          </p:cNvPr>
          <p:cNvSpPr/>
          <p:nvPr/>
        </p:nvSpPr>
        <p:spPr>
          <a:xfrm>
            <a:off x="6096000" y="1679850"/>
            <a:ext cx="3055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dirty="0"/>
              <a:t>Tabăra de Dans Urban 2017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A89B1316-32A4-4F58-9AD1-139051D56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56" y="2554555"/>
            <a:ext cx="4793850" cy="2305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5A280BC-B38F-4D45-B619-1A63F148B2EC}"/>
              </a:ext>
            </a:extLst>
          </p:cNvPr>
          <p:cNvSpPr/>
          <p:nvPr/>
        </p:nvSpPr>
        <p:spPr>
          <a:xfrm>
            <a:off x="760486" y="3507499"/>
            <a:ext cx="2995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dirty="0"/>
              <a:t>Spectacolul Aniversar 2018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B6DAF0EF-54A0-4655-9C82-E93753004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" y="4204155"/>
            <a:ext cx="4464918" cy="23640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161D1969-B5D7-4F0D-A75B-F99F5DB944E9}"/>
              </a:ext>
            </a:extLst>
          </p:cNvPr>
          <p:cNvSpPr/>
          <p:nvPr/>
        </p:nvSpPr>
        <p:spPr>
          <a:xfrm>
            <a:off x="5930562" y="5325478"/>
            <a:ext cx="479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Proiecte</a:t>
            </a:r>
            <a:r>
              <a:rPr lang="en-US" sz="2000" dirty="0"/>
              <a:t> de </a:t>
            </a:r>
            <a:r>
              <a:rPr lang="en-US" sz="2000" dirty="0" err="1"/>
              <a:t>organizare</a:t>
            </a:r>
            <a:r>
              <a:rPr lang="en-US" sz="2000" dirty="0"/>
              <a:t> a </a:t>
            </a:r>
            <a:r>
              <a:rPr lang="en-US" sz="2000" dirty="0" err="1"/>
              <a:t>diverselor</a:t>
            </a:r>
            <a:r>
              <a:rPr lang="en-US" sz="2000" dirty="0"/>
              <a:t> </a:t>
            </a:r>
            <a:r>
              <a:rPr lang="en-US" sz="2000" dirty="0" err="1"/>
              <a:t>evenimente</a:t>
            </a:r>
            <a:r>
              <a:rPr lang="en-US" sz="2000" dirty="0"/>
              <a:t> S.O.</a:t>
            </a: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81BDFDE2-0875-431C-88FC-58FAF91504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C4BCEA-0DC8-4EFE-AD34-4F4B92C711C6}"/>
              </a:ext>
            </a:extLst>
          </p:cNvPr>
          <p:cNvSpPr txBox="1">
            <a:spLocks/>
          </p:cNvSpPr>
          <p:nvPr/>
        </p:nvSpPr>
        <p:spPr>
          <a:xfrm>
            <a:off x="2243666" y="121299"/>
            <a:ext cx="7704667" cy="12436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b="1" dirty="0"/>
              <a:t>PROF. UNIV DR. GABRIEL POPESCU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8F5F7D-D8AB-4306-9206-6A1D24B72C63}"/>
              </a:ext>
            </a:extLst>
          </p:cNvPr>
          <p:cNvSpPr txBox="1">
            <a:spLocks/>
          </p:cNvSpPr>
          <p:nvPr/>
        </p:nvSpPr>
        <p:spPr>
          <a:xfrm>
            <a:off x="491726" y="2411517"/>
            <a:ext cx="8661606" cy="4052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Antrenor emerit – gimnastică;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Maestru al sportului gimnastică artistică;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Experienţă</a:t>
            </a: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îndelungată în activități motrice adaptate, gimnastică artistică, aerobică, acrobatică, </a:t>
            </a:r>
            <a:r>
              <a:rPr kumimoji="0" lang="ro-RO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acro</a:t>
            </a:r>
            <a:r>
              <a:rPr kumimoji="0" lang="ro-RO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-dance adaptat;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Antrenor coordonator al loturilor masculin și feminin de gimnastică artistică Special </a:t>
            </a:r>
            <a:r>
              <a:rPr kumimoji="0" lang="ro-RO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Olympics</a:t>
            </a: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Ultima performanță: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30 de medalii cu 7 gimnaști la  Jocurile  Mondiale Special </a:t>
            </a:r>
            <a:r>
              <a:rPr kumimoji="0" lang="ro-RO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Olympics</a:t>
            </a: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– Abu Dhabi 2019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12 AUR,    7 ARGINT,   11 BRONZ</a:t>
            </a: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endParaRPr kumimoji="0" lang="ro-RO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E6B35F9A-3D3A-4F3C-A4B3-439428A8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  <p:pic>
        <p:nvPicPr>
          <p:cNvPr id="10" name="Picture 60451">
            <a:extLst>
              <a:ext uri="{FF2B5EF4-FFF2-40B4-BE49-F238E27FC236}">
                <a16:creationId xmlns:a16="http://schemas.microsoft.com/office/drawing/2014/main" id="{7CFC443A-FEE5-49E1-9235-40A319EC4F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1" y="2808513"/>
            <a:ext cx="2590799" cy="392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7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28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3A62E-1BB7-484E-8804-207B1DF5713C}"/>
              </a:ext>
            </a:extLst>
          </p:cNvPr>
          <p:cNvSpPr/>
          <p:nvPr/>
        </p:nvSpPr>
        <p:spPr>
          <a:xfrm>
            <a:off x="3657365" y="87628"/>
            <a:ext cx="4307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Proiecte specifice realizate</a:t>
            </a:r>
            <a:endParaRPr lang="en-US" sz="2800" b="1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6EB15A3-24EC-4411-B654-CE4911CE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3" y="513184"/>
            <a:ext cx="4490864" cy="28120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0D099DC-3399-4281-83E3-E8308CF9325D}"/>
              </a:ext>
            </a:extLst>
          </p:cNvPr>
          <p:cNvSpPr/>
          <p:nvPr/>
        </p:nvSpPr>
        <p:spPr>
          <a:xfrm>
            <a:off x="1019445" y="3408600"/>
            <a:ext cx="277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/>
              <a:t>Tabăra de Dans Urban 2017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DFC053E-C4FD-4257-B352-FDE28CF09A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3459" y="-287910"/>
            <a:ext cx="2693347" cy="44908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ABD58851-F3F5-4CF0-8AEF-C47D3399A9F7}"/>
              </a:ext>
            </a:extLst>
          </p:cNvPr>
          <p:cNvSpPr/>
          <p:nvPr/>
        </p:nvSpPr>
        <p:spPr>
          <a:xfrm>
            <a:off x="7091786" y="3218817"/>
            <a:ext cx="4952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dirty="0"/>
              <a:t>Spectacolul Aniversar 2018 Împreună cu Prof. Adela Popescu Clubul copiilor sector 6 Bucureşti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45F26A62-C59F-45AB-80F5-DD74D8F70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06" y="3304196"/>
            <a:ext cx="5037109" cy="25335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86E35B6-614C-4EA9-8E7C-E72F90A49E4E}"/>
              </a:ext>
            </a:extLst>
          </p:cNvPr>
          <p:cNvSpPr/>
          <p:nvPr/>
        </p:nvSpPr>
        <p:spPr>
          <a:xfrm>
            <a:off x="1525083" y="5837783"/>
            <a:ext cx="9141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dirty="0"/>
              <a:t>Alte proiecte realizate de-a lungul anilor de UNEFS, împreună cu Fundaţia Special Olympics România, Clubul Copiilor sector 6 Bucureşti,: Sofit, gimnastică unificată – parcursuri aplicative</a:t>
            </a:r>
          </a:p>
          <a:p>
            <a:r>
              <a:rPr lang="ro-RO" dirty="0"/>
              <a:t> </a:t>
            </a:r>
          </a:p>
        </p:txBody>
      </p:sp>
      <p:pic>
        <p:nvPicPr>
          <p:cNvPr id="17" name="Imagine 16">
            <a:extLst>
              <a:ext uri="{FF2B5EF4-FFF2-40B4-BE49-F238E27FC236}">
                <a16:creationId xmlns:a16="http://schemas.microsoft.com/office/drawing/2014/main" id="{E4B2F984-88F4-49F1-A668-5AC6FB3C197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C5D828D-2DFE-4118-AE13-4873C707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43" y="237480"/>
            <a:ext cx="5199426" cy="319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B00497-107F-4DFC-A3A1-3F8D32C9C730}"/>
              </a:ext>
            </a:extLst>
          </p:cNvPr>
          <p:cNvSpPr txBox="1">
            <a:spLocks/>
          </p:cNvSpPr>
          <p:nvPr/>
        </p:nvSpPr>
        <p:spPr>
          <a:xfrm>
            <a:off x="6096000" y="758694"/>
            <a:ext cx="4163679" cy="24993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Gimnastică </a:t>
            </a:r>
            <a:b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unificată </a:t>
            </a:r>
            <a:b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– </a:t>
            </a:r>
            <a:b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kumimoji="0" lang="ro-RO" sz="4000" b="1" i="0" u="none" strike="noStrike" kern="1200" cap="none" spc="0" normalizeH="0" baseline="0" noProof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parcursuri aplicative</a:t>
            </a:r>
            <a:endParaRPr kumimoji="0" lang="ro-RO" sz="4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7D42693-070F-4CB0-B78A-686F7E9C1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61" y="3585661"/>
            <a:ext cx="7735077" cy="3272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444B05FC-F562-45D5-937E-B70662F118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E223E-6DC2-4D45-B36F-E9533FC5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7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ine 11">
            <a:extLst>
              <a:ext uri="{FF2B5EF4-FFF2-40B4-BE49-F238E27FC236}">
                <a16:creationId xmlns:a16="http://schemas.microsoft.com/office/drawing/2014/main" id="{F3E2EB1B-F7FB-47EE-92AB-EE15A86C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73094" y="0"/>
            <a:ext cx="2118906" cy="37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D1413-9828-4E84-960D-60E55F9953EA}"/>
              </a:ext>
            </a:extLst>
          </p:cNvPr>
          <p:cNvSpPr txBox="1">
            <a:spLocks/>
          </p:cNvSpPr>
          <p:nvPr/>
        </p:nvSpPr>
        <p:spPr>
          <a:xfrm>
            <a:off x="687997" y="191666"/>
            <a:ext cx="10816006" cy="10642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Premise, </a:t>
            </a:r>
            <a:r>
              <a:rPr kumimoji="0" lang="ro-RO" sz="4000" b="1" i="0" u="none" strike="noStrike" kern="1200" cap="none" spc="0" normalizeH="0" baseline="0" noProof="0" dirty="0" err="1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realităţi</a:t>
            </a:r>
            <a:r>
              <a:rPr kumimoji="0" lang="ro-RO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, </a:t>
            </a:r>
            <a:r>
              <a:rPr kumimoji="0" lang="ro-RO" sz="4000" b="1" i="0" u="none" strike="noStrike" kern="1200" cap="none" spc="0" normalizeH="0" baseline="0" noProof="0" dirty="0" err="1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oportunităţi</a:t>
            </a:r>
            <a:r>
              <a:rPr kumimoji="0" lang="ro-RO" sz="4000" b="1" i="0" u="none" strike="noStrike" kern="1200" cap="none" spc="0" normalizeH="0" baseline="0" noProof="0" dirty="0">
                <a:ln w="3175" cmpd="sng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 clarificări conceptuale</a:t>
            </a:r>
            <a:endParaRPr kumimoji="0" lang="ro-RO" sz="4000" b="0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E989A3-87E8-4E35-90DA-85AFE799E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80" y="1390261"/>
            <a:ext cx="5626359" cy="3502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725564-CBF3-4F92-9DDB-16B3B0417E60}"/>
              </a:ext>
            </a:extLst>
          </p:cNvPr>
          <p:cNvSpPr/>
          <p:nvPr/>
        </p:nvSpPr>
        <p:spPr>
          <a:xfrm>
            <a:off x="231883" y="1616421"/>
            <a:ext cx="24288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/>
              <a:t>Dansul </a:t>
            </a:r>
          </a:p>
          <a:p>
            <a:pPr algn="ctr"/>
            <a:r>
              <a:rPr lang="ro-RO" sz="2000" b="1" dirty="0"/>
              <a:t>poate deveni o alternativă eficientă în adaptarea - integrarea persoanelor cu dizabilităţi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25F7701-48B0-488D-AADC-0AA630677D0B}"/>
              </a:ext>
            </a:extLst>
          </p:cNvPr>
          <p:cNvSpPr/>
          <p:nvPr/>
        </p:nvSpPr>
        <p:spPr>
          <a:xfrm>
            <a:off x="8845389" y="1489309"/>
            <a:ext cx="28178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/>
              <a:t>Datorită diversităţii complexităţii, volumului, valenţelor socio-culturale… el corespunde sintagmei „unitate în diversitate” (unitatea obiectivelor diversitatea mijloacelor)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A14A77-1CE4-41E0-AEF6-5AD4B017B423}"/>
              </a:ext>
            </a:extLst>
          </p:cNvPr>
          <p:cNvSpPr txBox="1">
            <a:spLocks/>
          </p:cNvSpPr>
          <p:nvPr/>
        </p:nvSpPr>
        <p:spPr>
          <a:xfrm>
            <a:off x="687997" y="4892833"/>
            <a:ext cx="10816006" cy="1064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endParaRPr kumimoji="0" lang="ro-RO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None/>
              <a:tabLst/>
              <a:defRPr/>
            </a:pPr>
            <a:r>
              <a:rPr kumimoji="0" lang="ro-RO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	</a:t>
            </a: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Combinaţie inspirată între muzică şi mişcare armonizând  şi cumulând efectele benefice ale fiecăreia, dansul generează sentimente, hrăneşte, speranţe şi aspiraţii.</a:t>
            </a:r>
            <a:endParaRPr kumimoji="0" lang="ro-RO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368186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TM02900771[[fn=Felie]]</Template>
  <TotalTime>267</TotalTime>
  <Words>682</Words>
  <Application>Microsoft Office PowerPoint</Application>
  <PresentationFormat>Ecran lat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Corbel</vt:lpstr>
      <vt:lpstr>Tahoma</vt:lpstr>
      <vt:lpstr>Wingdings 3</vt:lpstr>
      <vt:lpstr>Sector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Mihaela Zahiu</dc:creator>
  <cp:lastModifiedBy>Monica Stanescu</cp:lastModifiedBy>
  <cp:revision>22</cp:revision>
  <dcterms:created xsi:type="dcterms:W3CDTF">2020-11-19T04:08:03Z</dcterms:created>
  <dcterms:modified xsi:type="dcterms:W3CDTF">2021-02-23T23:36:00Z</dcterms:modified>
</cp:coreProperties>
</file>